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9" r:id="rId3"/>
    <p:sldId id="271" r:id="rId4"/>
    <p:sldId id="270" r:id="rId5"/>
    <p:sldId id="267" r:id="rId6"/>
    <p:sldId id="272" r:id="rId7"/>
    <p:sldId id="264" r:id="rId8"/>
    <p:sldId id="273" r:id="rId9"/>
    <p:sldId id="274" r:id="rId10"/>
    <p:sldId id="275" r:id="rId11"/>
    <p:sldId id="276" r:id="rId12"/>
    <p:sldId id="279" r:id="rId13"/>
    <p:sldId id="280" r:id="rId14"/>
    <p:sldId id="281" r:id="rId15"/>
    <p:sldId id="282" r:id="rId16"/>
    <p:sldId id="285" r:id="rId17"/>
    <p:sldId id="283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E02C"/>
    <a:srgbClr val="0066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79524" autoAdjust="0"/>
  </p:normalViewPr>
  <p:slideViewPr>
    <p:cSldViewPr snapToGrid="0" snapToObjects="1">
      <p:cViewPr varScale="1">
        <p:scale>
          <a:sx n="100" d="100"/>
          <a:sy n="100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CBAAE-A851-487A-94D6-7C2FB8E30C7E}" type="datetimeFigureOut">
              <a:rPr lang="LID4096" smtClean="0"/>
              <a:t>1/12/22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7E086-4A99-40B0-8D01-0E44B3AD95F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88018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7E086-4A99-40B0-8D01-0E44B3AD95F3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15772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7E086-4A99-40B0-8D01-0E44B3AD95F3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66023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7E086-4A99-40B0-8D01-0E44B3AD95F3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77013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7E086-4A99-40B0-8D01-0E44B3AD95F3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15407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7E086-4A99-40B0-8D01-0E44B3AD95F3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69988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7E086-4A99-40B0-8D01-0E44B3AD95F3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94811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7E086-4A99-40B0-8D01-0E44B3AD95F3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77834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7E086-4A99-40B0-8D01-0E44B3AD95F3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65305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7E086-4A99-40B0-8D01-0E44B3AD95F3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9132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7E086-4A99-40B0-8D01-0E44B3AD95F3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759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7E086-4A99-40B0-8D01-0E44B3AD95F3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46866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7E086-4A99-40B0-8D01-0E44B3AD95F3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66397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7E086-4A99-40B0-8D01-0E44B3AD95F3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92063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7E086-4A99-40B0-8D01-0E44B3AD95F3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78919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7E086-4A99-40B0-8D01-0E44B3AD95F3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398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7F367-EA77-B94E-A00A-BF373BF31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2F18AA-96EE-CF4A-B295-6E2AA90A3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C5F38-F656-EA4B-952B-9E5B19539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F03FC-756C-8D4F-AF67-2F61F87372BB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A1EA0-7FB5-824D-928F-93804EB17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3B463-54E2-FA48-A3E2-A777B241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E526-649E-2443-8CFF-E711EB09F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98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A233B-C569-7147-BC4D-D9520FFF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2A3CC-F68B-1E44-89EE-BCCB19B2C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39829-0E4F-DF44-9622-2012D0995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F03FC-756C-8D4F-AF67-2F61F87372BB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DA852-AC5B-8447-8240-5B9B3B4D8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86DC0-1559-A745-BDA6-B7E077F7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E526-649E-2443-8CFF-E711EB09F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25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4FA2ED-6A75-F145-B82E-3B21C8381B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676F81-EDAD-FA42-B017-CA63AEF58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341C0-D22F-8E4C-B17B-050AD7561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F03FC-756C-8D4F-AF67-2F61F87372BB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B139D-52FB-F14B-85E2-E48B93C0B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357F3-BAB3-D649-BDD5-8B45CF445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E526-649E-2443-8CFF-E711EB09F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5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AFCA4-29DF-104C-AD60-CCB8773D6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DE25E-67E5-1346-9F27-7A409C602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1E9ED-5864-4A4E-B488-09B6D995A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F03FC-756C-8D4F-AF67-2F61F87372BB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10C6C-2CDF-8E4B-9D4D-43E91EC52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097D8-7258-1C4B-B861-AAB271A00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E526-649E-2443-8CFF-E711EB09F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5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79D6-CED7-AA4E-8E8D-4015236CF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F93AB-D1C4-D04B-8EEA-B783AAD25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6586A-1075-E34C-980E-C6C896457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F03FC-756C-8D4F-AF67-2F61F87372BB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39ACC-2705-0E41-901C-7FCF3EEE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BF200-3371-7245-B3DC-BCAB86711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E526-649E-2443-8CFF-E711EB09F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27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19238-F963-7947-8858-1AB01D753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4F597-1164-234C-8D31-EE45D4ADE3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C6DF0-63F5-1647-9B5E-9C9E2E14F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5B191-3C95-2648-AA5F-6AF24E61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F03FC-756C-8D4F-AF67-2F61F87372BB}" type="datetimeFigureOut">
              <a:rPr lang="en-US" smtClean="0"/>
              <a:t>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B2316-1838-1A45-BEBF-9344F3260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8799B-D170-6D4B-9151-42573D5A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E526-649E-2443-8CFF-E711EB09F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28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BBBA1-96C1-634D-ACB0-A4FC93B48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AC166-A43A-634C-A330-C75F01D19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982413-43D1-4649-931E-76E311635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DA1D20-7B54-FC40-B2E5-44AAC7AFC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D6239A-CA7C-D14E-86FC-B116A023D0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6B79B1-3DB6-5846-A50A-636D857C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F03FC-756C-8D4F-AF67-2F61F87372BB}" type="datetimeFigureOut">
              <a:rPr lang="en-US" smtClean="0"/>
              <a:t>1/12/22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97E397-016A-D447-BF71-E1C933CBA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C8A6EF-1DBB-1046-9DCB-7F9B2BE35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E526-649E-2443-8CFF-E711EB09F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88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6AF3-4277-5244-98B6-61FC48F6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DFD20E-F324-8045-8E43-254AA6249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F03FC-756C-8D4F-AF67-2F61F87372BB}" type="datetimeFigureOut">
              <a:rPr lang="en-US" smtClean="0"/>
              <a:t>1/12/22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78CC-952B-3149-9E1B-8B7121611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29C27-649E-C24A-824A-30E0DD3BB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E526-649E-2443-8CFF-E711EB09F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2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B9E83B-0CF8-F548-8DA7-856F4E77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F03FC-756C-8D4F-AF67-2F61F87372BB}" type="datetimeFigureOut">
              <a:rPr lang="en-US" smtClean="0"/>
              <a:t>1/12/22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7FD0EA-C2E6-A545-9447-4F0EF496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0AF81-5FA5-2E4B-9F02-A0177C0A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E526-649E-2443-8CFF-E711EB09F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0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08C2F-6CA3-C845-8FA8-AB7CB8F6A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8257A-AC45-F24E-A3CB-823326903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F31C6-1722-7748-A90A-9E94C15E84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80A697-B1FC-7446-A9ED-519E99940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F03FC-756C-8D4F-AF67-2F61F87372BB}" type="datetimeFigureOut">
              <a:rPr lang="en-US" smtClean="0"/>
              <a:t>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55A59-E90E-F54D-86E9-BF37DF52B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58BA6-16F4-3742-94F1-7BBB85E5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E526-649E-2443-8CFF-E711EB09F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50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1840E-A075-0444-BDBB-A9F9353D4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C41EF1-303D-A949-A1FE-F1C1FE653F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0F4CBE-EFBC-2E47-8A65-D0C81F310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4DF36-F08C-9942-9DFC-E986FA2BA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F03FC-756C-8D4F-AF67-2F61F87372BB}" type="datetimeFigureOut">
              <a:rPr lang="en-US" smtClean="0"/>
              <a:t>1/12/22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33199-98CA-DC44-A026-1666D67FF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CFDD07-A5BA-F643-B565-E012242E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E526-649E-2443-8CFF-E711EB09F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9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9C627-DB13-BB41-87D6-6F74203FD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36E5B-9333-1D4C-9C28-B1B509B8A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A2395-F9A0-D34E-9E16-E4A470317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F03FC-756C-8D4F-AF67-2F61F87372BB}" type="datetimeFigureOut">
              <a:rPr lang="en-US" smtClean="0"/>
              <a:t>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6DBCD-9FBE-2241-ADCA-D22A1E4921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382A7-78AA-684A-ABD6-0D4848F8F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6E526-649E-2443-8CFF-E711EB09F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32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cology and community">
            <a:extLst>
              <a:ext uri="{FF2B5EF4-FFF2-40B4-BE49-F238E27FC236}">
                <a16:creationId xmlns:a16="http://schemas.microsoft.com/office/drawing/2014/main" id="{0BBED7B3-7479-C446-9C5C-CB46A1138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4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C92D90-D730-4790-A316-177951D88430}"/>
              </a:ext>
            </a:extLst>
          </p:cNvPr>
          <p:cNvSpPr txBox="1"/>
          <p:nvPr/>
        </p:nvSpPr>
        <p:spPr>
          <a:xfrm>
            <a:off x="1208990" y="1218707"/>
            <a:ext cx="97740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/>
              <a:t>Joint Species Distribution Models and</a:t>
            </a:r>
          </a:p>
          <a:p>
            <a:pPr algn="ctr"/>
            <a:r>
              <a:rPr lang="en-US" sz="4800" b="1" dirty="0"/>
              <a:t> Metacommunities</a:t>
            </a:r>
            <a:endParaRPr lang="LID4096" sz="4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DB061-47FA-425B-919F-028A4CAD0223}"/>
              </a:ext>
            </a:extLst>
          </p:cNvPr>
          <p:cNvSpPr txBox="1"/>
          <p:nvPr/>
        </p:nvSpPr>
        <p:spPr>
          <a:xfrm>
            <a:off x="1335306" y="4404064"/>
            <a:ext cx="95213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MLU Block Course</a:t>
            </a:r>
          </a:p>
          <a:p>
            <a:pPr algn="ctr"/>
            <a:r>
              <a:rPr lang="en-US" sz="2800" b="1" dirty="0"/>
              <a:t>Modelling Species Distribution and Biodiversity Patterns Part II</a:t>
            </a:r>
          </a:p>
          <a:p>
            <a:pPr algn="ctr"/>
            <a:r>
              <a:rPr lang="en-US" sz="2800" b="1" dirty="0"/>
              <a:t>January 12, 2022</a:t>
            </a:r>
          </a:p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Dr. Kimberly Thompson</a:t>
            </a:r>
          </a:p>
        </p:txBody>
      </p:sp>
    </p:spTree>
    <p:extLst>
      <p:ext uri="{BB962C8B-B14F-4D97-AF65-F5344CB8AC3E}">
        <p14:creationId xmlns:p14="http://schemas.microsoft.com/office/powerpoint/2010/main" val="1597475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61EEF3-EDD6-C549-86F0-0859420F615A}"/>
              </a:ext>
            </a:extLst>
          </p:cNvPr>
          <p:cNvSpPr txBox="1"/>
          <p:nvPr/>
        </p:nvSpPr>
        <p:spPr>
          <a:xfrm>
            <a:off x="2007769" y="223967"/>
            <a:ext cx="7993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Joint Species Distribution Models (JSDMs)</a:t>
            </a:r>
            <a:endParaRPr lang="LID4096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F2E54-4BE9-B54A-8E7E-1E6677BB638F}"/>
              </a:ext>
            </a:extLst>
          </p:cNvPr>
          <p:cNvSpPr txBox="1"/>
          <p:nvPr/>
        </p:nvSpPr>
        <p:spPr>
          <a:xfrm>
            <a:off x="6172201" y="1376880"/>
            <a:ext cx="55902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Our introduction: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Single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Environmental predictors only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Examples with hierarchical and spatially structured data</a:t>
            </a:r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D66C26-22F4-AC4B-8704-593D97F7330B}"/>
              </a:ext>
            </a:extLst>
          </p:cNvPr>
          <p:cNvSpPr txBox="1"/>
          <p:nvPr/>
        </p:nvSpPr>
        <p:spPr>
          <a:xfrm>
            <a:off x="188241" y="1376880"/>
            <a:ext cx="55902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Full functionality of JSDMs: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Multiple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Environmental, trait, and phylogenetic predictors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Handle hierarchical and spatially structured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Explicitly account for stochasticity through variance partitioning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7810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595736E-9503-004E-95C1-E3036E997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16" t="21111" r="7060" b="16482"/>
          <a:stretch/>
        </p:blipFill>
        <p:spPr>
          <a:xfrm>
            <a:off x="0" y="0"/>
            <a:ext cx="12129442" cy="6756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475BE4-D1C8-314E-9F88-CD2E6E925A3D}"/>
              </a:ext>
            </a:extLst>
          </p:cNvPr>
          <p:cNvSpPr/>
          <p:nvPr/>
        </p:nvSpPr>
        <p:spPr>
          <a:xfrm>
            <a:off x="7950200" y="711200"/>
            <a:ext cx="4064000" cy="403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4C9B3D-830F-7E4C-A143-BB35227F52EE}"/>
              </a:ext>
            </a:extLst>
          </p:cNvPr>
          <p:cNvSpPr/>
          <p:nvPr/>
        </p:nvSpPr>
        <p:spPr>
          <a:xfrm>
            <a:off x="7683500" y="711200"/>
            <a:ext cx="4330700" cy="403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1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324A73-1D4C-2A42-B9C6-9626D9BF4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16" t="27329" r="34120" b="16482"/>
          <a:stretch/>
        </p:blipFill>
        <p:spPr>
          <a:xfrm>
            <a:off x="0" y="685800"/>
            <a:ext cx="7442200" cy="6083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31539-0833-484F-8DE0-CC7A30E13C55}"/>
              </a:ext>
            </a:extLst>
          </p:cNvPr>
          <p:cNvSpPr txBox="1"/>
          <p:nvPr/>
        </p:nvSpPr>
        <p:spPr>
          <a:xfrm>
            <a:off x="3635804" y="88900"/>
            <a:ext cx="5679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Back to basics: the linear model</a:t>
            </a:r>
            <a:endParaRPr lang="LID4096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79D52E-413D-EC46-AE81-51E35A9C2EB8}"/>
                  </a:ext>
                </a:extLst>
              </p:cNvPr>
              <p:cNvSpPr txBox="1"/>
              <p:nvPr/>
            </p:nvSpPr>
            <p:spPr>
              <a:xfrm>
                <a:off x="7835900" y="1397000"/>
                <a:ext cx="391004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79D52E-413D-EC46-AE81-51E35A9C2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900" y="1397000"/>
                <a:ext cx="3910045" cy="553998"/>
              </a:xfrm>
              <a:prstGeom prst="rect">
                <a:avLst/>
              </a:prstGeom>
              <a:blipFill>
                <a:blip r:embed="rId4"/>
                <a:stretch>
                  <a:fillRect l="-971" r="-388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Normal distribution - Wikipedia">
            <a:extLst>
              <a:ext uri="{FF2B5EF4-FFF2-40B4-BE49-F238E27FC236}">
                <a16:creationId xmlns:a16="http://schemas.microsoft.com/office/drawing/2014/main" id="{64F758B2-06B9-4D47-9BCC-C2AAA251A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2685079"/>
            <a:ext cx="4838700" cy="309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23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9B23DAC-1115-F34A-81F8-53ADD6E82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64" t="22778" r="10851" b="58616"/>
          <a:stretch/>
        </p:blipFill>
        <p:spPr>
          <a:xfrm>
            <a:off x="241300" y="361949"/>
            <a:ext cx="11620500" cy="2051051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056BE68-493C-B743-AF85-42508E1CA0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64" t="60393" r="30725" b="30506"/>
          <a:stretch/>
        </p:blipFill>
        <p:spPr>
          <a:xfrm>
            <a:off x="1892300" y="2730500"/>
            <a:ext cx="8115300" cy="100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2F43F8-D301-F746-A63B-D733A3C74109}"/>
              </a:ext>
            </a:extLst>
          </p:cNvPr>
          <p:cNvSpPr txBox="1"/>
          <p:nvPr/>
        </p:nvSpPr>
        <p:spPr>
          <a:xfrm>
            <a:off x="9575800" y="1676400"/>
            <a:ext cx="312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72652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01C009-2925-F54F-9F9E-E6FC8AB923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64" t="21481" r="6829" b="15371"/>
          <a:stretch/>
        </p:blipFill>
        <p:spPr>
          <a:xfrm>
            <a:off x="177800" y="88899"/>
            <a:ext cx="11760200" cy="6639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986B9D-D59C-EC48-8F2F-B69FE539C940}"/>
              </a:ext>
            </a:extLst>
          </p:cNvPr>
          <p:cNvSpPr/>
          <p:nvPr/>
        </p:nvSpPr>
        <p:spPr>
          <a:xfrm>
            <a:off x="177800" y="1727200"/>
            <a:ext cx="8026400" cy="5001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3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8DD1F51-470C-8943-8FA5-6B2A5BCD3B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17" t="21481" r="6829" b="15371"/>
          <a:stretch/>
        </p:blipFill>
        <p:spPr>
          <a:xfrm>
            <a:off x="38100" y="38099"/>
            <a:ext cx="11861800" cy="66637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9EF2D5-3ABC-AF4C-8423-E4F33E55F6AA}"/>
              </a:ext>
            </a:extLst>
          </p:cNvPr>
          <p:cNvSpPr/>
          <p:nvPr/>
        </p:nvSpPr>
        <p:spPr>
          <a:xfrm>
            <a:off x="38100" y="3657600"/>
            <a:ext cx="7454900" cy="185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1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short story on Bayesian vs Frequentist statistics | by Sparsha Devapalli  | Analytics Vidhya | Medium">
            <a:extLst>
              <a:ext uri="{FF2B5EF4-FFF2-40B4-BE49-F238E27FC236}">
                <a16:creationId xmlns:a16="http://schemas.microsoft.com/office/drawing/2014/main" id="{408A994D-A95F-1F45-89C3-585A9CF6F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63" y="0"/>
            <a:ext cx="9945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1FBF3C-2D64-8C44-A206-F2DD66A2F4D3}"/>
              </a:ext>
            </a:extLst>
          </p:cNvPr>
          <p:cNvSpPr/>
          <p:nvPr/>
        </p:nvSpPr>
        <p:spPr>
          <a:xfrm>
            <a:off x="901700" y="1524000"/>
            <a:ext cx="102362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FD9F-3408-2B47-9E1C-366B158F3BDC}"/>
              </a:ext>
            </a:extLst>
          </p:cNvPr>
          <p:cNvSpPr/>
          <p:nvPr/>
        </p:nvSpPr>
        <p:spPr>
          <a:xfrm>
            <a:off x="901700" y="2743200"/>
            <a:ext cx="102362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F05DBD-41DC-E346-9E1C-B63ABDD3F0F3}"/>
              </a:ext>
            </a:extLst>
          </p:cNvPr>
          <p:cNvSpPr/>
          <p:nvPr/>
        </p:nvSpPr>
        <p:spPr>
          <a:xfrm>
            <a:off x="901700" y="3632200"/>
            <a:ext cx="10236200" cy="78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B2DEE9-E5D4-2C4D-868B-95D9BEC07818}"/>
              </a:ext>
            </a:extLst>
          </p:cNvPr>
          <p:cNvSpPr/>
          <p:nvPr/>
        </p:nvSpPr>
        <p:spPr>
          <a:xfrm>
            <a:off x="901700" y="4432300"/>
            <a:ext cx="10236200" cy="901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8CE80C-7D4B-494B-B2BF-2DBF5E10FB3C}"/>
              </a:ext>
            </a:extLst>
          </p:cNvPr>
          <p:cNvSpPr/>
          <p:nvPr/>
        </p:nvSpPr>
        <p:spPr>
          <a:xfrm>
            <a:off x="901700" y="5334000"/>
            <a:ext cx="10236200" cy="901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AE5707-1E75-C141-AE21-76CBD833A81C}"/>
              </a:ext>
            </a:extLst>
          </p:cNvPr>
          <p:cNvSpPr/>
          <p:nvPr/>
        </p:nvSpPr>
        <p:spPr>
          <a:xfrm>
            <a:off x="901700" y="6235700"/>
            <a:ext cx="10236200" cy="58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8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598EE33-3572-2D40-9853-0B6927F357E4}"/>
              </a:ext>
            </a:extLst>
          </p:cNvPr>
          <p:cNvSpPr/>
          <p:nvPr/>
        </p:nvSpPr>
        <p:spPr>
          <a:xfrm>
            <a:off x="1606550" y="1181100"/>
            <a:ext cx="8978900" cy="37465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EA0C8D-67AD-A64A-8050-9D7E0DBF7839}"/>
              </a:ext>
            </a:extLst>
          </p:cNvPr>
          <p:cNvSpPr txBox="1"/>
          <p:nvPr/>
        </p:nvSpPr>
        <p:spPr>
          <a:xfrm>
            <a:off x="3121499" y="2321004"/>
            <a:ext cx="59490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Let’s get started!</a:t>
            </a:r>
          </a:p>
        </p:txBody>
      </p:sp>
    </p:spTree>
    <p:extLst>
      <p:ext uri="{BB962C8B-B14F-4D97-AF65-F5344CB8AC3E}">
        <p14:creationId xmlns:p14="http://schemas.microsoft.com/office/powerpoint/2010/main" val="3953598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omputer, screenshot, electronics&#10;&#10;Description automatically generated">
            <a:extLst>
              <a:ext uri="{FF2B5EF4-FFF2-40B4-BE49-F238E27FC236}">
                <a16:creationId xmlns:a16="http://schemas.microsoft.com/office/drawing/2014/main" id="{B41B62C7-310D-6143-B724-678F88FFC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9" t="6666" r="14815" b="12037"/>
          <a:stretch/>
        </p:blipFill>
        <p:spPr>
          <a:xfrm>
            <a:off x="952500" y="0"/>
            <a:ext cx="10138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70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96190CD-0BDE-4FCE-A147-721E4B476DD3}"/>
              </a:ext>
            </a:extLst>
          </p:cNvPr>
          <p:cNvGrpSpPr/>
          <p:nvPr/>
        </p:nvGrpSpPr>
        <p:grpSpPr>
          <a:xfrm>
            <a:off x="-1" y="838980"/>
            <a:ext cx="12192941" cy="4771390"/>
            <a:chOff x="-1" y="22552"/>
            <a:chExt cx="12192941" cy="477139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735B869-40CB-422B-915E-6AEF6A598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22552"/>
              <a:ext cx="12192941" cy="477139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2D65E0-1ABA-4B19-A912-0FC7F7BEF47E}"/>
                </a:ext>
              </a:extLst>
            </p:cNvPr>
            <p:cNvSpPr/>
            <p:nvPr/>
          </p:nvSpPr>
          <p:spPr>
            <a:xfrm>
              <a:off x="7013359" y="328474"/>
              <a:ext cx="5178641" cy="967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00B292A-C133-45A6-851F-AB74D5C37F03}"/>
              </a:ext>
            </a:extLst>
          </p:cNvPr>
          <p:cNvSpPr txBox="1"/>
          <p:nvPr/>
        </p:nvSpPr>
        <p:spPr>
          <a:xfrm>
            <a:off x="10902896" y="5594880"/>
            <a:ext cx="1279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Fois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et al. 2018</a:t>
            </a:r>
            <a:endParaRPr lang="LID4096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1CC15B-16A9-40D5-A4A7-4CA8006DFE04}"/>
              </a:ext>
            </a:extLst>
          </p:cNvPr>
          <p:cNvSpPr/>
          <p:nvPr/>
        </p:nvSpPr>
        <p:spPr>
          <a:xfrm>
            <a:off x="2525486" y="2112568"/>
            <a:ext cx="2427514" cy="695946"/>
          </a:xfrm>
          <a:prstGeom prst="rect">
            <a:avLst/>
          </a:prstGeom>
          <a:solidFill>
            <a:srgbClr val="FFFF00">
              <a:alpha val="5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470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7220F85-1D1B-4F6C-8C20-7E003FDD06DD}"/>
              </a:ext>
            </a:extLst>
          </p:cNvPr>
          <p:cNvSpPr/>
          <p:nvPr/>
        </p:nvSpPr>
        <p:spPr>
          <a:xfrm>
            <a:off x="1197430" y="821872"/>
            <a:ext cx="2046514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Boosted Regression Trees</a:t>
            </a:r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54F0C9-4A65-43E2-8AB1-0DCF22C28807}"/>
              </a:ext>
            </a:extLst>
          </p:cNvPr>
          <p:cNvSpPr/>
          <p:nvPr/>
        </p:nvSpPr>
        <p:spPr>
          <a:xfrm>
            <a:off x="2503714" y="2481943"/>
            <a:ext cx="2046514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Generalized Additive Models (GAM)</a:t>
            </a:r>
            <a:endParaRPr lang="LID4096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F84372-15DB-45E0-8FFC-30361F764677}"/>
              </a:ext>
            </a:extLst>
          </p:cNvPr>
          <p:cNvSpPr/>
          <p:nvPr/>
        </p:nvSpPr>
        <p:spPr>
          <a:xfrm>
            <a:off x="6139543" y="2272393"/>
            <a:ext cx="2046514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 with spatial structure</a:t>
            </a:r>
            <a:endParaRPr lang="LID4096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AAEB885-F200-4FEB-A7B9-579F862E5632}"/>
              </a:ext>
            </a:extLst>
          </p:cNvPr>
          <p:cNvSpPr/>
          <p:nvPr/>
        </p:nvSpPr>
        <p:spPr>
          <a:xfrm>
            <a:off x="4528457" y="1006594"/>
            <a:ext cx="2046514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Generalized Linear Models (GLM)</a:t>
            </a:r>
            <a:endParaRPr lang="LID4096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48EBAE-A0A2-4752-9381-1E8B0C0FFCAB}"/>
              </a:ext>
            </a:extLst>
          </p:cNvPr>
          <p:cNvSpPr/>
          <p:nvPr/>
        </p:nvSpPr>
        <p:spPr>
          <a:xfrm>
            <a:off x="4626429" y="3816803"/>
            <a:ext cx="2046514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GLM with spatial random effect</a:t>
            </a:r>
            <a:endParaRPr lang="LID4096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689B72-8737-4E80-A6BB-6253920457DE}"/>
              </a:ext>
            </a:extLst>
          </p:cNvPr>
          <p:cNvSpPr/>
          <p:nvPr/>
        </p:nvSpPr>
        <p:spPr>
          <a:xfrm>
            <a:off x="7870371" y="3595007"/>
            <a:ext cx="2046514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Nearest Neighbor</a:t>
            </a:r>
            <a:endParaRPr lang="LID4096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1B904F-CC14-46EF-8A86-E389CFD20815}"/>
              </a:ext>
            </a:extLst>
          </p:cNvPr>
          <p:cNvSpPr/>
          <p:nvPr/>
        </p:nvSpPr>
        <p:spPr>
          <a:xfrm>
            <a:off x="8022771" y="923926"/>
            <a:ext cx="2046514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Multivariate Adaptive Regression Spline</a:t>
            </a:r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2256593-ED63-4A70-91BD-1F72F1D2DC32}"/>
              </a:ext>
            </a:extLst>
          </p:cNvPr>
          <p:cNvSpPr/>
          <p:nvPr/>
        </p:nvSpPr>
        <p:spPr>
          <a:xfrm>
            <a:off x="6411686" y="5333998"/>
            <a:ext cx="2046514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Multivariate Regression Tree</a:t>
            </a:r>
            <a:endParaRPr lang="LID4096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2F038D-A5A9-456C-9F7A-5F208ADA3093}"/>
              </a:ext>
            </a:extLst>
          </p:cNvPr>
          <p:cNvSpPr/>
          <p:nvPr/>
        </p:nvSpPr>
        <p:spPr>
          <a:xfrm>
            <a:off x="9405256" y="5045528"/>
            <a:ext cx="2046514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Forest</a:t>
            </a:r>
            <a:endParaRPr lang="LID4096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ACA1C1-1799-49FB-8F4A-936292704666}"/>
              </a:ext>
            </a:extLst>
          </p:cNvPr>
          <p:cNvSpPr/>
          <p:nvPr/>
        </p:nvSpPr>
        <p:spPr>
          <a:xfrm>
            <a:off x="457200" y="3777343"/>
            <a:ext cx="2046514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 Vector Machines</a:t>
            </a:r>
            <a:endParaRPr lang="LID4096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7AB1D7-6DBD-4B3E-A08B-A6B8D512040E}"/>
              </a:ext>
            </a:extLst>
          </p:cNvPr>
          <p:cNvSpPr/>
          <p:nvPr/>
        </p:nvSpPr>
        <p:spPr>
          <a:xfrm>
            <a:off x="2220687" y="5082269"/>
            <a:ext cx="2046514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Extreme Boosting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93D0F2-057B-45A7-AAC7-A45294DAF861}"/>
              </a:ext>
            </a:extLst>
          </p:cNvPr>
          <p:cNvSpPr txBox="1"/>
          <p:nvPr/>
        </p:nvSpPr>
        <p:spPr>
          <a:xfrm>
            <a:off x="10619866" y="6541940"/>
            <a:ext cx="1595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Norberg et al. 2019</a:t>
            </a:r>
            <a:endParaRPr lang="LID4096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1B6D72-E866-43AD-BBC6-C8E7F96E6AC3}"/>
              </a:ext>
            </a:extLst>
          </p:cNvPr>
          <p:cNvSpPr txBox="1"/>
          <p:nvPr/>
        </p:nvSpPr>
        <p:spPr>
          <a:xfrm>
            <a:off x="3464831" y="-21772"/>
            <a:ext cx="5262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Many different types of SDMs</a:t>
            </a:r>
            <a:endParaRPr lang="LID4096" sz="32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BA67A0-83C0-45BB-B2BA-6911B2A4D7DF}"/>
              </a:ext>
            </a:extLst>
          </p:cNvPr>
          <p:cNvSpPr/>
          <p:nvPr/>
        </p:nvSpPr>
        <p:spPr>
          <a:xfrm>
            <a:off x="9742715" y="2374447"/>
            <a:ext cx="2046514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MaxEnt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629516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8C99E8-A5F5-489E-A301-E9FF232E8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0" t="5089" r="5571"/>
          <a:stretch/>
        </p:blipFill>
        <p:spPr>
          <a:xfrm>
            <a:off x="532659" y="391910"/>
            <a:ext cx="6423311" cy="2676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1D87CD-0369-4E46-93E5-D046CB12BEEC}"/>
              </a:ext>
            </a:extLst>
          </p:cNvPr>
          <p:cNvSpPr txBox="1"/>
          <p:nvPr/>
        </p:nvSpPr>
        <p:spPr>
          <a:xfrm>
            <a:off x="761999" y="2953879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endParaRPr lang="LID4096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DE9A6-727B-4C50-9829-32B0856C9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27" r="5633"/>
          <a:stretch/>
        </p:blipFill>
        <p:spPr>
          <a:xfrm>
            <a:off x="532658" y="3507454"/>
            <a:ext cx="6749885" cy="2676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F53CA7-ADDE-45AA-9BB0-2C8D4AB578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69" r="2733"/>
          <a:stretch/>
        </p:blipFill>
        <p:spPr>
          <a:xfrm>
            <a:off x="7380514" y="1056522"/>
            <a:ext cx="4811486" cy="44002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5046E0-8224-4D7C-9F1B-22EC0DEB6CB6}"/>
              </a:ext>
            </a:extLst>
          </p:cNvPr>
          <p:cNvSpPr/>
          <p:nvPr/>
        </p:nvSpPr>
        <p:spPr>
          <a:xfrm>
            <a:off x="10703530" y="1727823"/>
            <a:ext cx="1340746" cy="420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0463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F81C6943-8C56-4E8E-B7C6-1C177A87CB68}"/>
              </a:ext>
            </a:extLst>
          </p:cNvPr>
          <p:cNvSpPr/>
          <p:nvPr/>
        </p:nvSpPr>
        <p:spPr>
          <a:xfrm>
            <a:off x="3142935" y="5094767"/>
            <a:ext cx="2343466" cy="1582480"/>
          </a:xfrm>
          <a:prstGeom prst="ellipse">
            <a:avLst/>
          </a:prstGeom>
          <a:solidFill>
            <a:srgbClr val="28E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4BB036-E9F9-44C3-84F7-9A369F2D750E}"/>
              </a:ext>
            </a:extLst>
          </p:cNvPr>
          <p:cNvSpPr/>
          <p:nvPr/>
        </p:nvSpPr>
        <p:spPr>
          <a:xfrm>
            <a:off x="350874" y="467833"/>
            <a:ext cx="7963786" cy="173310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020D5C-790E-4743-B9DB-23C229E11865}"/>
              </a:ext>
            </a:extLst>
          </p:cNvPr>
          <p:cNvSpPr txBox="1"/>
          <p:nvPr/>
        </p:nvSpPr>
        <p:spPr>
          <a:xfrm>
            <a:off x="440062" y="502178"/>
            <a:ext cx="79637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FF"/>
                </a:solidFill>
              </a:rPr>
              <a:t>Metacommunity Theory</a:t>
            </a:r>
            <a:r>
              <a:rPr lang="en-US" dirty="0"/>
              <a:t>: </a:t>
            </a:r>
            <a:r>
              <a:rPr lang="en-US" sz="2000" dirty="0"/>
              <a:t>explains how networks of local communities result from the interplay of </a:t>
            </a:r>
            <a:r>
              <a:rPr lang="en-US" sz="2400" b="1" dirty="0">
                <a:solidFill>
                  <a:srgbClr val="92D050"/>
                </a:solidFill>
              </a:rPr>
              <a:t>stochastic</a:t>
            </a:r>
            <a:r>
              <a:rPr lang="en-US" sz="2000" dirty="0"/>
              <a:t> (e.g. demographic stochasticity) and </a:t>
            </a: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deterministic</a:t>
            </a:r>
            <a:r>
              <a:rPr lang="en-US" sz="2000" dirty="0"/>
              <a:t> (e.g. niche differentiation, competition, dispersal) processes at different spatial scales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7609D4-D5FA-4DBB-8F1E-DB3FFE006706}"/>
              </a:ext>
            </a:extLst>
          </p:cNvPr>
          <p:cNvSpPr txBox="1"/>
          <p:nvPr/>
        </p:nvSpPr>
        <p:spPr>
          <a:xfrm>
            <a:off x="10428478" y="6541940"/>
            <a:ext cx="1762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Leibold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&amp; Chase 2017</a:t>
            </a:r>
            <a:endParaRPr lang="LID4096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05D72CC-B17D-45CF-9C3D-0C5CC2B9417B}"/>
              </a:ext>
            </a:extLst>
          </p:cNvPr>
          <p:cNvSpPr/>
          <p:nvPr/>
        </p:nvSpPr>
        <p:spPr>
          <a:xfrm>
            <a:off x="1584250" y="2881423"/>
            <a:ext cx="1679944" cy="805101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6BDD3-1D5E-4BDB-9EA8-6B634FB1C3F2}"/>
              </a:ext>
            </a:extLst>
          </p:cNvPr>
          <p:cNvSpPr txBox="1"/>
          <p:nvPr/>
        </p:nvSpPr>
        <p:spPr>
          <a:xfrm>
            <a:off x="3528344" y="2946619"/>
            <a:ext cx="7993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Joint Species Distribution Models (JSDMs)</a:t>
            </a:r>
            <a:endParaRPr lang="LID4096" sz="36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5CD4F8-3F0C-485B-BB07-6CA72F3A08DE}"/>
              </a:ext>
            </a:extLst>
          </p:cNvPr>
          <p:cNvSpPr/>
          <p:nvPr/>
        </p:nvSpPr>
        <p:spPr>
          <a:xfrm>
            <a:off x="5649686" y="4122772"/>
            <a:ext cx="2046514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Multivariate Stochastic Neural Networks</a:t>
            </a:r>
            <a:endParaRPr lang="LID4096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DC168C5-4545-472F-A0E2-0CF83B329CB5}"/>
              </a:ext>
            </a:extLst>
          </p:cNvPr>
          <p:cNvSpPr/>
          <p:nvPr/>
        </p:nvSpPr>
        <p:spPr>
          <a:xfrm>
            <a:off x="8167071" y="5094767"/>
            <a:ext cx="2046514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Species Archetype Models</a:t>
            </a:r>
            <a:endParaRPr lang="LID4096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D0CC26-FFDA-4F8A-A8AD-B1C72A8B2266}"/>
              </a:ext>
            </a:extLst>
          </p:cNvPr>
          <p:cNvSpPr/>
          <p:nvPr/>
        </p:nvSpPr>
        <p:spPr>
          <a:xfrm>
            <a:off x="3291411" y="5246540"/>
            <a:ext cx="2046514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Hierarchical Modelling of Species Communities</a:t>
            </a:r>
            <a:endParaRPr lang="LID4096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E0FDB3A-F7B0-4505-9B51-7A766EA407EC}"/>
              </a:ext>
            </a:extLst>
          </p:cNvPr>
          <p:cNvSpPr/>
          <p:nvPr/>
        </p:nvSpPr>
        <p:spPr>
          <a:xfrm>
            <a:off x="1085787" y="4009361"/>
            <a:ext cx="2046514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Generalized Joint Attribute Modelling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4249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FE08E7C-CD44-415F-899C-B206FEF8E10C}"/>
              </a:ext>
            </a:extLst>
          </p:cNvPr>
          <p:cNvGrpSpPr/>
          <p:nvPr/>
        </p:nvGrpSpPr>
        <p:grpSpPr>
          <a:xfrm>
            <a:off x="122692" y="1031447"/>
            <a:ext cx="5331808" cy="4880254"/>
            <a:chOff x="303448" y="701839"/>
            <a:chExt cx="5792552" cy="50343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CA0A2CC-EAD7-45E3-975A-CD8A209F600F}"/>
                </a:ext>
              </a:extLst>
            </p:cNvPr>
            <p:cNvGrpSpPr/>
            <p:nvPr/>
          </p:nvGrpSpPr>
          <p:grpSpPr>
            <a:xfrm>
              <a:off x="303448" y="701839"/>
              <a:ext cx="5792552" cy="4997211"/>
              <a:chOff x="1399490" y="850609"/>
              <a:chExt cx="4444219" cy="333424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D96C170A-D56E-4C33-8044-6F01198ACC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0912" r="29541" b="35123"/>
              <a:stretch/>
            </p:blipFill>
            <p:spPr>
              <a:xfrm>
                <a:off x="2300177" y="1080143"/>
                <a:ext cx="3543532" cy="3104708"/>
              </a:xfrm>
              <a:prstGeom prst="rect">
                <a:avLst/>
              </a:prstGeom>
            </p:spPr>
          </p:pic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0BD9CE5-F6B1-4E0F-8C17-1492E5BDEDF3}"/>
                  </a:ext>
                </a:extLst>
              </p:cNvPr>
              <p:cNvGrpSpPr/>
              <p:nvPr/>
            </p:nvGrpSpPr>
            <p:grpSpPr>
              <a:xfrm>
                <a:off x="1399490" y="850609"/>
                <a:ext cx="1335272" cy="2740500"/>
                <a:chOff x="1399490" y="850609"/>
                <a:chExt cx="1335272" cy="2740500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58A272DD-A375-43F3-82B9-87F6E256E1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67744" r="46306" b="11897"/>
                <a:stretch/>
              </p:blipFill>
              <p:spPr>
                <a:xfrm>
                  <a:off x="1399490" y="2368961"/>
                  <a:ext cx="1335272" cy="546129"/>
                </a:xfrm>
                <a:prstGeom prst="rect">
                  <a:avLst/>
                </a:prstGeom>
              </p:spPr>
            </p:pic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24824ADB-C57F-485E-BA4A-93750BB3349A}"/>
                    </a:ext>
                  </a:extLst>
                </p:cNvPr>
                <p:cNvGrpSpPr/>
                <p:nvPr/>
              </p:nvGrpSpPr>
              <p:grpSpPr>
                <a:xfrm>
                  <a:off x="1648047" y="2986392"/>
                  <a:ext cx="1086715" cy="604717"/>
                  <a:chOff x="1361846" y="4657060"/>
                  <a:chExt cx="1876661" cy="1301550"/>
                </a:xfrm>
              </p:grpSpPr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356B95C8-369B-488F-A281-424EDD57AF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52146" t="61163" b="8070"/>
                  <a:stretch/>
                </p:blipFill>
                <p:spPr>
                  <a:xfrm>
                    <a:off x="1361846" y="4657060"/>
                    <a:ext cx="1876661" cy="1301550"/>
                  </a:xfrm>
                  <a:prstGeom prst="rect">
                    <a:avLst/>
                  </a:prstGeom>
                </p:spPr>
              </p:pic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0D47D265-1645-4E59-80DF-2F06A25723BE}"/>
                      </a:ext>
                    </a:extLst>
                  </p:cNvPr>
                  <p:cNvSpPr/>
                  <p:nvPr/>
                </p:nvSpPr>
                <p:spPr>
                  <a:xfrm>
                    <a:off x="2052084" y="4657060"/>
                    <a:ext cx="956930" cy="2870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248C8C1-D5E8-42F4-803A-73422A186F58}"/>
                    </a:ext>
                  </a:extLst>
                </p:cNvPr>
                <p:cNvGrpSpPr/>
                <p:nvPr/>
              </p:nvGrpSpPr>
              <p:grpSpPr>
                <a:xfrm>
                  <a:off x="1648047" y="1724087"/>
                  <a:ext cx="842373" cy="604718"/>
                  <a:chOff x="1584249" y="2330138"/>
                  <a:chExt cx="842373" cy="604718"/>
                </a:xfrm>
              </p:grpSpPr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97947DF3-0AC7-49D5-AD79-DFB67CE483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3783" t="24830" r="43041" b="57576"/>
                  <a:stretch/>
                </p:blipFill>
                <p:spPr>
                  <a:xfrm>
                    <a:off x="1688177" y="2330138"/>
                    <a:ext cx="738445" cy="604718"/>
                  </a:xfrm>
                  <a:prstGeom prst="rect">
                    <a:avLst/>
                  </a:prstGeom>
                </p:spPr>
              </p:pic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DDBF23B4-2693-4080-B2B2-5594456243BD}"/>
                      </a:ext>
                    </a:extLst>
                  </p:cNvPr>
                  <p:cNvSpPr/>
                  <p:nvPr/>
                </p:nvSpPr>
                <p:spPr>
                  <a:xfrm>
                    <a:off x="1584249" y="2330138"/>
                    <a:ext cx="300345" cy="23230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E36C9F4-A36A-4A44-B02C-38444FC72492}"/>
                    </a:ext>
                  </a:extLst>
                </p:cNvPr>
                <p:cNvGrpSpPr/>
                <p:nvPr/>
              </p:nvGrpSpPr>
              <p:grpSpPr>
                <a:xfrm>
                  <a:off x="1796905" y="850609"/>
                  <a:ext cx="736047" cy="873478"/>
                  <a:chOff x="1733107" y="1456660"/>
                  <a:chExt cx="736047" cy="873478"/>
                </a:xfrm>
              </p:grpSpPr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E75D891F-8F56-430E-8595-92B2D335A8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5693" t="46005" r="43584" b="33992"/>
                  <a:stretch/>
                </p:blipFill>
                <p:spPr>
                  <a:xfrm>
                    <a:off x="1733107" y="1654848"/>
                    <a:ext cx="648584" cy="675290"/>
                  </a:xfrm>
                  <a:prstGeom prst="rect">
                    <a:avLst/>
                  </a:prstGeom>
                </p:spPr>
              </p:pic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5D8C9658-266B-487E-9AE7-D0C718D9C9EF}"/>
                      </a:ext>
                    </a:extLst>
                  </p:cNvPr>
                  <p:cNvSpPr/>
                  <p:nvPr/>
                </p:nvSpPr>
                <p:spPr>
                  <a:xfrm>
                    <a:off x="2342709" y="1456660"/>
                    <a:ext cx="126445" cy="87347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/>
                  </a:p>
                </p:txBody>
              </p:sp>
            </p:grp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C0E0832-E529-4891-B5EE-C93A371A8521}"/>
                    </a:ext>
                  </a:extLst>
                </p:cNvPr>
                <p:cNvSpPr/>
                <p:nvPr/>
              </p:nvSpPr>
              <p:spPr>
                <a:xfrm>
                  <a:off x="2342363" y="1077615"/>
                  <a:ext cx="190243" cy="1314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CABB545-5D1C-4E78-83F8-11B93E41474C}"/>
                    </a:ext>
                  </a:extLst>
                </p:cNvPr>
                <p:cNvSpPr/>
                <p:nvPr/>
              </p:nvSpPr>
              <p:spPr>
                <a:xfrm>
                  <a:off x="2335315" y="1541930"/>
                  <a:ext cx="190243" cy="2022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D38EDBF-EA45-40E7-8162-E4189879B44A}"/>
                    </a:ext>
                  </a:extLst>
                </p:cNvPr>
                <p:cNvSpPr/>
                <p:nvPr/>
              </p:nvSpPr>
              <p:spPr>
                <a:xfrm>
                  <a:off x="2411627" y="2156731"/>
                  <a:ext cx="190243" cy="1921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AFA5A89-BDCF-49E7-A789-F3D6A1123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37" t="9441" r="68432" b="71847"/>
            <a:stretch/>
          </p:blipFill>
          <p:spPr>
            <a:xfrm>
              <a:off x="712145" y="4934112"/>
              <a:ext cx="1201479" cy="802035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36540B0-0DA0-4721-B529-DB8B42FA1354}"/>
              </a:ext>
            </a:extLst>
          </p:cNvPr>
          <p:cNvSpPr txBox="1"/>
          <p:nvPr/>
        </p:nvSpPr>
        <p:spPr>
          <a:xfrm>
            <a:off x="1362964" y="290465"/>
            <a:ext cx="9011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Stacked SDMs               vs.                             Joint SDMs</a:t>
            </a:r>
            <a:endParaRPr lang="LID4096" sz="3200" b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2F5395E-B817-4E28-80F9-FF8BAEC53F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688" t="34354" r="25740" b="30298"/>
          <a:stretch/>
        </p:blipFill>
        <p:spPr>
          <a:xfrm>
            <a:off x="5923681" y="1706254"/>
            <a:ext cx="6274892" cy="350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9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2CA452-4F73-45D1-956D-AE83DE99AE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42" t="4211" r="18228" b="70514"/>
          <a:stretch/>
        </p:blipFill>
        <p:spPr>
          <a:xfrm>
            <a:off x="1732379" y="353749"/>
            <a:ext cx="8727242" cy="14477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A9DD58-CCEC-6F45-9B94-CB7A155A866E}"/>
              </a:ext>
            </a:extLst>
          </p:cNvPr>
          <p:cNvSpPr/>
          <p:nvPr/>
        </p:nvSpPr>
        <p:spPr>
          <a:xfrm>
            <a:off x="1828800" y="584200"/>
            <a:ext cx="1701800" cy="685800"/>
          </a:xfrm>
          <a:prstGeom prst="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9ACA82-D3AE-0C47-B74B-D952187C4628}"/>
              </a:ext>
            </a:extLst>
          </p:cNvPr>
          <p:cNvSpPr/>
          <p:nvPr/>
        </p:nvSpPr>
        <p:spPr>
          <a:xfrm>
            <a:off x="3886200" y="571500"/>
            <a:ext cx="1041400" cy="685800"/>
          </a:xfrm>
          <a:prstGeom prst="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097B9A-45E7-F242-9186-167645091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48449"/>
            <a:ext cx="12192000" cy="32834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24681F-7A45-BD4C-8A7A-681B13C6E480}"/>
              </a:ext>
            </a:extLst>
          </p:cNvPr>
          <p:cNvSpPr/>
          <p:nvPr/>
        </p:nvSpPr>
        <p:spPr>
          <a:xfrm>
            <a:off x="0" y="1905000"/>
            <a:ext cx="4064000" cy="370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0A58C5-B627-5C4D-BB11-62AB53302A1F}"/>
              </a:ext>
            </a:extLst>
          </p:cNvPr>
          <p:cNvSpPr/>
          <p:nvPr/>
        </p:nvSpPr>
        <p:spPr>
          <a:xfrm>
            <a:off x="4064000" y="1905000"/>
            <a:ext cx="3771900" cy="370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DE873C-8C2A-AD4C-BEDD-2A15CC029970}"/>
              </a:ext>
            </a:extLst>
          </p:cNvPr>
          <p:cNvSpPr/>
          <p:nvPr/>
        </p:nvSpPr>
        <p:spPr>
          <a:xfrm>
            <a:off x="7835900" y="1905000"/>
            <a:ext cx="4064000" cy="370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4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D03BE0-5065-E94C-BD68-CDB93C587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88" t="34354" r="25740" b="30298"/>
          <a:stretch/>
        </p:blipFill>
        <p:spPr>
          <a:xfrm>
            <a:off x="1732379" y="2066862"/>
            <a:ext cx="8231640" cy="45956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96E45FF-F950-0E4F-8FA4-2FC017A3AD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42" t="4211" r="18228" b="70514"/>
          <a:stretch/>
        </p:blipFill>
        <p:spPr>
          <a:xfrm>
            <a:off x="1732379" y="353749"/>
            <a:ext cx="8727242" cy="1447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3F2421-1D46-044D-86E7-49411B14325B}"/>
              </a:ext>
            </a:extLst>
          </p:cNvPr>
          <p:cNvSpPr txBox="1"/>
          <p:nvPr/>
        </p:nvSpPr>
        <p:spPr>
          <a:xfrm>
            <a:off x="5261562" y="2038224"/>
            <a:ext cx="2472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Joint SDMs</a:t>
            </a:r>
            <a:endParaRPr lang="LID4096" sz="32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CC0372-5205-A049-BA8B-F0BEFAB0D48B}"/>
              </a:ext>
            </a:extLst>
          </p:cNvPr>
          <p:cNvSpPr/>
          <p:nvPr/>
        </p:nvSpPr>
        <p:spPr>
          <a:xfrm>
            <a:off x="7581900" y="3073400"/>
            <a:ext cx="2578100" cy="3048000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C13D98-C88B-9F4E-A0D3-F40EE2E557A8}"/>
              </a:ext>
            </a:extLst>
          </p:cNvPr>
          <p:cNvSpPr txBox="1"/>
          <p:nvPr/>
        </p:nvSpPr>
        <p:spPr>
          <a:xfrm>
            <a:off x="10339578" y="6541940"/>
            <a:ext cx="1833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Ovaskainen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et al. 2017</a:t>
            </a:r>
            <a:endParaRPr lang="LID4096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869332-4ABF-9C44-B937-9B5B63DAA131}"/>
              </a:ext>
            </a:extLst>
          </p:cNvPr>
          <p:cNvSpPr/>
          <p:nvPr/>
        </p:nvSpPr>
        <p:spPr>
          <a:xfrm>
            <a:off x="5384800" y="3073400"/>
            <a:ext cx="1866900" cy="1066800"/>
          </a:xfrm>
          <a:prstGeom prst="rect">
            <a:avLst/>
          </a:prstGeom>
          <a:solidFill>
            <a:srgbClr val="7030A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4DC8A8-242E-6F45-B4BA-01A15943E6FE}"/>
              </a:ext>
            </a:extLst>
          </p:cNvPr>
          <p:cNvSpPr/>
          <p:nvPr/>
        </p:nvSpPr>
        <p:spPr>
          <a:xfrm>
            <a:off x="5384800" y="4235002"/>
            <a:ext cx="1866900" cy="768798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70619E-1C74-D74A-9A4E-9F23DD5D5CC9}"/>
              </a:ext>
            </a:extLst>
          </p:cNvPr>
          <p:cNvSpPr/>
          <p:nvPr/>
        </p:nvSpPr>
        <p:spPr>
          <a:xfrm>
            <a:off x="5384800" y="5080000"/>
            <a:ext cx="1866900" cy="698500"/>
          </a:xfrm>
          <a:prstGeom prst="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0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81B8C5-0391-7E49-B402-5655A7DD2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56" y="190038"/>
            <a:ext cx="3662070" cy="32389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378B17-7219-4E45-AF7F-6E5303298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56" y="3429000"/>
            <a:ext cx="4690536" cy="3107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3ECCD3-2EAC-024D-BEF2-6D77B2ED0933}"/>
              </a:ext>
            </a:extLst>
          </p:cNvPr>
          <p:cNvSpPr txBox="1"/>
          <p:nvPr/>
        </p:nvSpPr>
        <p:spPr>
          <a:xfrm>
            <a:off x="6096000" y="1258644"/>
            <a:ext cx="47879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Simulated Data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Linear model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Presence absence model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Abundance model</a:t>
            </a:r>
          </a:p>
          <a:p>
            <a:endParaRPr lang="en-US" sz="3200" dirty="0"/>
          </a:p>
          <a:p>
            <a:r>
              <a:rPr lang="en-US" sz="3600" dirty="0"/>
              <a:t>Real World Example with Finnish birds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93D6D-168E-EC4A-AE46-1F28B47AC266}"/>
              </a:ext>
            </a:extLst>
          </p:cNvPr>
          <p:cNvSpPr txBox="1"/>
          <p:nvPr/>
        </p:nvSpPr>
        <p:spPr>
          <a:xfrm>
            <a:off x="5181600" y="6057900"/>
            <a:ext cx="4656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Corvus monedula</a:t>
            </a:r>
            <a:r>
              <a:rPr lang="en-US" sz="2400" dirty="0"/>
              <a:t>, Western Jackdaw</a:t>
            </a:r>
            <a:endParaRPr lang="en-US" sz="2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BD7E2-E5EA-614E-B3BB-E978A2E5E99F}"/>
              </a:ext>
            </a:extLst>
          </p:cNvPr>
          <p:cNvSpPr txBox="1"/>
          <p:nvPr/>
        </p:nvSpPr>
        <p:spPr>
          <a:xfrm>
            <a:off x="5683564" y="74733"/>
            <a:ext cx="44295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Hmsc</a:t>
            </a:r>
            <a:r>
              <a:rPr lang="en-US" sz="4400" dirty="0"/>
              <a:t> package in R</a:t>
            </a:r>
            <a:endParaRPr lang="LID4096" sz="4400" dirty="0"/>
          </a:p>
        </p:txBody>
      </p:sp>
    </p:spTree>
    <p:extLst>
      <p:ext uri="{BB962C8B-B14F-4D97-AF65-F5344CB8AC3E}">
        <p14:creationId xmlns:p14="http://schemas.microsoft.com/office/powerpoint/2010/main" val="1854446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277</Words>
  <Application>Microsoft Macintosh PowerPoint</Application>
  <PresentationFormat>Widescreen</PresentationFormat>
  <Paragraphs>77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KIMBERLY THOMPSON</dc:creator>
  <cp:lastModifiedBy>KIMBERLY THOMPSON</cp:lastModifiedBy>
  <cp:revision>41</cp:revision>
  <dcterms:created xsi:type="dcterms:W3CDTF">2022-01-09T13:45:26Z</dcterms:created>
  <dcterms:modified xsi:type="dcterms:W3CDTF">2022-01-12T09:29:01Z</dcterms:modified>
</cp:coreProperties>
</file>